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20/06/62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3140968"/>
            <a:ext cx="8712968" cy="3456004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5000"/>
                  <a:lumMod val="110000"/>
                </a:schemeClr>
              </a:gs>
              <a:gs pos="88000">
                <a:schemeClr val="accent2">
                  <a:tint val="9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6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สรุปผล</a:t>
            </a:r>
            <a:r>
              <a:rPr lang="th-TH" sz="6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6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ดำเนินงานตามตัวชี้วัดตรวจราชการ  </a:t>
            </a:r>
            <a:br>
              <a:rPr lang="th-TH" sz="6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8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กระทรวงสาธารณสุข ปี </a:t>
            </a:r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2562 </a:t>
            </a: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sz="48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(ตุลาคม </a:t>
            </a:r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2561 –</a:t>
            </a:r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พฤษภาคม </a:t>
            </a:r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2562</a:t>
            </a:r>
            <a:r>
              <a:rPr lang="th-TH" sz="48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endParaRPr lang="th-TH" sz="4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1467"/>
            <a:ext cx="2304256" cy="212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2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1704" y="116632"/>
            <a:ext cx="86868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th-TH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คณะที่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 </a:t>
            </a:r>
            <a:r>
              <a:rPr lang="en-US" sz="28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Promotioh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Prevention &amp; Protection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Excellence</a:t>
            </a:r>
            <a:b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ส่งเสริมสุขภาพ ป้องกันโรค และคุ้มครองผู้บริโภคเป็นเลิศ</a:t>
            </a:r>
            <a:r>
              <a:rPr lang="th-TH" sz="24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" y="66324"/>
            <a:ext cx="1397288" cy="141846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984083"/>
              </p:ext>
            </p:extLst>
          </p:nvPr>
        </p:nvGraphicFramePr>
        <p:xfrm>
          <a:off x="251520" y="1628800"/>
          <a:ext cx="8712968" cy="425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12"/>
                <a:gridCol w="3579166"/>
                <a:gridCol w="948984"/>
                <a:gridCol w="1378400"/>
                <a:gridCol w="2020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ตัวชี้วัด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ผลงาน(ร้อยละ)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แนวทางแก้ไข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147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เด็กอายุ 0-5 ปี ได้รับการคัดกรองพัฒนาการ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 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85.65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76324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ของเด็กอายุ 0-5 ปี ที่ได้รับการคัดกรองพัฒนาการ พบสงสัยล่าช้า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9.50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9737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ของเด็กอายุ 0-5 ปี ที่มีพัฒนาการสงสัยล่าช้าได้รับการติดตาม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58.82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9737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เด็กพัฒนาการล่าช้าได้รับการกระตุ้นพัฒนาการด้วย 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TEDA4I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9737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เด็กอายุ 0-5 ปี สูงดีสมส่วน และส่วนสูงเฉลี่ยที่อายุ 5 ปี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57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56.66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7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1704" y="116632"/>
            <a:ext cx="8686800" cy="129614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th-TH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คณะที่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 </a:t>
            </a:r>
            <a:r>
              <a:rPr lang="en-US" sz="28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Promotioh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Prevention &amp; Protection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Excellence</a:t>
            </a:r>
            <a:b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ส่งเสริมสุขภาพ ป้องกันโรค และคุ้มครองผู้บริโภคเป็นเลิศ</a:t>
            </a:r>
            <a:r>
              <a:rPr lang="th-TH" sz="24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" y="66324"/>
            <a:ext cx="1397288" cy="141846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800048"/>
              </p:ext>
            </p:extLst>
          </p:nvPr>
        </p:nvGraphicFramePr>
        <p:xfrm>
          <a:off x="251520" y="1772816"/>
          <a:ext cx="8712968" cy="3958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12"/>
                <a:gridCol w="3579166"/>
                <a:gridCol w="948984"/>
                <a:gridCol w="1378400"/>
                <a:gridCol w="2020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ตัวชี้วัด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ผลงาน(ร้อยละ)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แนวทางแก้ไข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147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ร้อยละของตำบลที่มีระบบการส่งเสริมสุขภาพดูแลผู้สูงอายุระยะยาว (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Long Term Care) </a:t>
                      </a:r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ในชุมชนผ่านเกณฑ์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ตำบล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ดำเนินการครบ</a:t>
                      </a:r>
                      <a:r>
                        <a:rPr lang="th-TH" sz="2000" b="1" baseline="0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 </a:t>
                      </a:r>
                      <a:r>
                        <a:rPr lang="th-TH" sz="2000" b="1" baseline="0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ตำบล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76324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อัตราผู้ป่วยเบาหวานรายใหม่จากกลุ่มเสี่ยงเบาหวาน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ไม่เกินร้อยละ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0.25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0.97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8065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อัตรากลุ่มสงสัยป่วยความดันโลหิตสูงในเขตรับผิดชอบได้รับการวัดความดันโลหิตที่บ้าน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 30</a:t>
                      </a:r>
                    </a:p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52.55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8065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ร้อยละของโรงพยาบาลที่พัฒนาอนามัยสิ่งแวดล้อมได้ตามเกณฑ์ 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GREEN&amp;CLEAN Hospital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ระดับดี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ระดับพื้นฐาน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อยู่ในแผนพัฒนายกระดับเป็นระดับดีในปี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63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86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1704" y="116632"/>
            <a:ext cx="86868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th-TH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คณะที่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 </a:t>
            </a:r>
            <a:r>
              <a:rPr lang="en-US" sz="28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Promotioh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Prevention &amp; Protection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Excellence</a:t>
            </a:r>
            <a:b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ส่งเสริมสุขภาพ ป้องกันโรค และคุ้มครองผู้บริโภคเป็นเลิศ</a:t>
            </a:r>
            <a:r>
              <a:rPr lang="th-TH" sz="24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" y="66324"/>
            <a:ext cx="1397288" cy="1418460"/>
          </a:xfrm>
          <a:prstGeom prst="rect">
            <a:avLst/>
          </a:prstGeom>
        </p:spPr>
      </p:pic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27691"/>
              </p:ext>
            </p:extLst>
          </p:nvPr>
        </p:nvGraphicFramePr>
        <p:xfrm>
          <a:off x="197769" y="2204864"/>
          <a:ext cx="8712968" cy="351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12"/>
                <a:gridCol w="3579166"/>
                <a:gridCol w="948984"/>
                <a:gridCol w="1378400"/>
                <a:gridCol w="2020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ตัวชี้วัด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ผลงาน(ร้อยละ)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แนวทางแก้ไข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147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ร้อยละผู้ป่วยเบาหวานและความดันโลหิตสูงที่ควบคุมได้</a:t>
                      </a:r>
                    </a:p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เบาหวาน</a:t>
                      </a:r>
                    </a:p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ความดันโลหิตสูง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20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40</a:t>
                      </a:r>
                    </a:p>
                    <a:p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/>
                      <a:endParaRPr lang="th-TH" sz="2000" b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27.38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36.93</a:t>
                      </a:r>
                      <a:endParaRPr lang="th-TH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8147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ร้อยละของคลินิกหมอครอบครัวที่เปิดดำเนินการในพื้นที่ (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Primary Care Cluster) 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เป้าหมายปี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64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ปี</a:t>
                      </a:r>
                      <a:r>
                        <a:rPr lang="th-TH" sz="20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64</a:t>
                      </a:r>
                      <a:endParaRPr lang="th-TH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8147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อัตราตายผู้ป่วยโรคหลอดเลือดสมองตีบ/อุด/ตัน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ไม่มีผู้เสียชีวิต</a:t>
                      </a:r>
                      <a:endParaRPr lang="th-TH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58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1704" y="116632"/>
            <a:ext cx="86868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th-TH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คณะที่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Service Excellence (</a:t>
            </a: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บริการเป็นเลิศ)</a:t>
            </a:r>
            <a:endParaRPr 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" y="66324"/>
            <a:ext cx="1397288" cy="141846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76226"/>
              </p:ext>
            </p:extLst>
          </p:nvPr>
        </p:nvGraphicFramePr>
        <p:xfrm>
          <a:off x="251520" y="1772816"/>
          <a:ext cx="8712968" cy="398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12"/>
                <a:gridCol w="3579166"/>
                <a:gridCol w="948984"/>
                <a:gridCol w="1378400"/>
                <a:gridCol w="2020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ตัวชี้วัด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ผลงาน(ร้อยละ)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แนวทางแก้ไข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อัตราความสำเร็จการรักษาผู้ป่วยวัณโรคปอดรายใหม่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 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85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 </a:t>
                      </a:r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อยู่ในระหว่างการรักษา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14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ร้อยละของโรงพยาบาลที่ใช้ยาอย่างสมเหตุผล (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RDU)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ขั้น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ผ่านขั้นที่</a:t>
                      </a:r>
                      <a:r>
                        <a:rPr lang="th-TH" sz="2000" b="1" baseline="0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ร้อยละของผู้ป่วยนอกทั้งหมดที่ได้รับบริการตรวจ วินิจฉัย รักษาโรค ด้วยศาสตร์การแพทย์แผนไทยและการแพทย์ทางเลือก </a:t>
                      </a:r>
                    </a:p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</a:t>
                      </a:r>
                      <a:r>
                        <a:rPr lang="th-TH" sz="2000" b="1" dirty="0" err="1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รพช</a:t>
                      </a:r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.19%, </a:t>
                      </a:r>
                    </a:p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รพ.สต.36%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38.93</a:t>
                      </a:r>
                    </a:p>
                    <a:p>
                      <a:pPr algn="ctr"/>
                      <a:endParaRPr lang="en-US" sz="2000" b="1" dirty="0" smtClean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/>
                      <a:endParaRPr lang="en-US" sz="2000" b="1" dirty="0" smtClean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16.90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63.76</a:t>
                      </a:r>
                      <a:endParaRPr lang="th-TH" sz="2000" b="1" dirty="0" smtClean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(ไม่รวมส่งเสริมป้องกัน)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4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1704" y="116632"/>
            <a:ext cx="86868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th-TH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คณะที่ </a:t>
            </a:r>
            <a:r>
              <a:rPr lang="en-US" sz="2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People Excellence (</a:t>
            </a: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บุคลากรเป็นเลิศ)</a:t>
            </a:r>
            <a:endParaRPr 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" y="66324"/>
            <a:ext cx="1397288" cy="141846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50629"/>
              </p:ext>
            </p:extLst>
          </p:nvPr>
        </p:nvGraphicFramePr>
        <p:xfrm>
          <a:off x="179512" y="1772816"/>
          <a:ext cx="8712968" cy="3686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12"/>
                <a:gridCol w="3579166"/>
                <a:gridCol w="948984"/>
                <a:gridCol w="1378400"/>
                <a:gridCol w="2020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ตัวชี้วัด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ผลงาน(ร้อยละ)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แนวทางแก้ไข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อัตราการฆ่าตัวตายสำเร็จ  (≤ 6.3% ต่อ</a:t>
                      </a:r>
                      <a:r>
                        <a:rPr lang="th-TH" sz="2000" b="1" dirty="0" err="1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ปชก</a:t>
                      </a:r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.แสนคน)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ไม่เกินร้อยละ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6.3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3.34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 ผูกคอตาย เพศหญิง</a:t>
                      </a:r>
                      <a:b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17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ร้อยละผู้ติด</a:t>
                      </a:r>
                      <a:r>
                        <a:rPr lang="th-TH" sz="2000" b="1" dirty="0" err="1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ยาเสพติด</a:t>
                      </a:r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ที่บำบัดครบตามเกณฑ์ที่กำหนดและได้รับการติดตามดูแลต่อเนื่อง 1 ปี (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Retention Rate 1 Year)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ไม่มี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18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ผู้ใช้และผู้เสพที่บำบัดครบตามเกณฑ์ที่กำหนดของแต่ละระบบหยุดเสพต่อเนื่องหลังจำหน่ายจากการบำบัด 3 เดือน (3 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month remission rate)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</a:t>
                      </a:r>
                    </a:p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ครบเกณฑ์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6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1704" y="116632"/>
            <a:ext cx="86868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คณะที่ 3  การพัฒนาระบบบริหารจัดการเพื่อสนับสนุนการจัดบริการสุขภาพ</a:t>
            </a:r>
            <a:endParaRPr 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" y="66324"/>
            <a:ext cx="1397288" cy="141846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393719"/>
              </p:ext>
            </p:extLst>
          </p:nvPr>
        </p:nvGraphicFramePr>
        <p:xfrm>
          <a:off x="251520" y="1520311"/>
          <a:ext cx="8712968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12"/>
                <a:gridCol w="3579166"/>
                <a:gridCol w="948984"/>
                <a:gridCol w="1378400"/>
                <a:gridCol w="2020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ตัวชี้วัด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ผลงาน(ร้อยละ)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แนวทางแก้ไข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ร้อยละของหน่วยงานที่มีการบริหารจัดการกำลังคนที่มีประสิทธิภาพ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100</a:t>
                      </a:r>
                      <a:endParaRPr lang="th-TH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ร้อยละของหน่วยงานในสังกัดกระทรวงสาธารณสุขผ่านเกณฑ์การประเมิน 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ITA 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อยู่ในระหว่างดำเนินการ</a:t>
                      </a:r>
                      <a:endParaRPr lang="th-TH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21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ร้อยละของหน่วยบริการที่ประสบภาวะวิกฤตทางการเงิน ระดับ 7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ระดับ</a:t>
                      </a:r>
                      <a:r>
                        <a:rPr lang="th-TH" sz="20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th-TH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หลังจากรับโอนมกราคมจะอยู่ระดับ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0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426789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610</Words>
  <Application>Microsoft Office PowerPoint</Application>
  <PresentationFormat>นำเสนอทางหน้าจอ (4:3)</PresentationFormat>
  <Paragraphs>134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Austin</vt:lpstr>
      <vt:lpstr> สรุปผลการดำเนินงานตามตัวชี้วัดตรวจราชการ   กระทรวงสาธารณสุข ปี 2562  (ตุลาคม 2561 – พฤษภาคม 2562) </vt:lpstr>
      <vt:lpstr>คณะที่ 1.  Promotioh  Prevention &amp; Protection Excellence  (ส่งเสริมสุขภาพ ป้องกันโรค และคุ้มครองผู้บริโภคเป็นเลิศ)</vt:lpstr>
      <vt:lpstr>คณะที่ 1.  Promotioh  Prevention &amp; Protection Excellence  (ส่งเสริมสุขภาพ ป้องกันโรค และคุ้มครองผู้บริโภคเป็นเลิศ)</vt:lpstr>
      <vt:lpstr>คณะที่ 1.  Promotioh  Prevention &amp; Protection Excellence  (ส่งเสริมสุขภาพ ป้องกันโรค และคุ้มครองผู้บริโภคเป็นเลิศ)</vt:lpstr>
      <vt:lpstr>คณะที่  2. Service Excellence (บริการเป็นเลิศ)</vt:lpstr>
      <vt:lpstr>คณะที่ 2. People Excellence (บุคลากรเป็นเลิศ)</vt:lpstr>
      <vt:lpstr>คณะที่ 3  การพัฒนาระบบบริหารจัดการเพื่อสนับสนุนการจัดบริการสุขภาพ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สรุปผลการดำเนินงานตามตัวชี้วัดตรวจราชการ   กระทรวงสาธารณสุข ปี 2562  (ตุลาคม 2561 – พฤษภาคม 2562) </dc:title>
  <dc:creator>Administrator</dc:creator>
  <cp:lastModifiedBy>Windows User</cp:lastModifiedBy>
  <cp:revision>1</cp:revision>
  <dcterms:created xsi:type="dcterms:W3CDTF">2019-06-20T04:46:56Z</dcterms:created>
  <dcterms:modified xsi:type="dcterms:W3CDTF">2019-06-20T04:47:16Z</dcterms:modified>
</cp:coreProperties>
</file>